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68" r:id="rId2"/>
    <p:sldId id="274" r:id="rId3"/>
    <p:sldId id="275" r:id="rId4"/>
    <p:sldId id="276" r:id="rId5"/>
    <p:sldId id="277" r:id="rId6"/>
    <p:sldId id="278" r:id="rId7"/>
    <p:sldId id="294" r:id="rId8"/>
    <p:sldId id="279" r:id="rId9"/>
    <p:sldId id="280" r:id="rId10"/>
    <p:sldId id="281" r:id="rId11"/>
    <p:sldId id="282" r:id="rId12"/>
    <p:sldId id="283" r:id="rId13"/>
    <p:sldId id="284" r:id="rId14"/>
    <p:sldId id="295" r:id="rId15"/>
    <p:sldId id="285" r:id="rId16"/>
    <p:sldId id="286" r:id="rId17"/>
    <p:sldId id="287" r:id="rId18"/>
    <p:sldId id="288" r:id="rId19"/>
    <p:sldId id="289" r:id="rId20"/>
    <p:sldId id="290" r:id="rId21"/>
    <p:sldId id="296" r:id="rId22"/>
    <p:sldId id="291" r:id="rId23"/>
    <p:sldId id="292" r:id="rId24"/>
    <p:sldId id="293" r:id="rId2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64626"/>
    <a:srgbClr val="424242"/>
    <a:srgbClr val="014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41" autoAdjust="0"/>
    <p:restoredTop sz="99428" autoAdjust="0"/>
  </p:normalViewPr>
  <p:slideViewPr>
    <p:cSldViewPr snapToGrid="0" snapToObjects="1">
      <p:cViewPr>
        <p:scale>
          <a:sx n="125" d="100"/>
          <a:sy n="125" d="100"/>
        </p:scale>
        <p:origin x="-1216" y="-80"/>
      </p:cViewPr>
      <p:guideLst>
        <p:guide orient="horz" pos="2120"/>
        <p:guide pos="286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5" d="100"/>
        <a:sy n="18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jpeg>
</file>

<file path=ppt/media/image12.png>
</file>

<file path=ppt/media/image13.jpg>
</file>

<file path=ppt/media/image14.jpg>
</file>

<file path=ppt/media/image15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eg>
</file>

<file path=ppt/media/image4.jpg>
</file>

<file path=ppt/media/image5.jpe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D02390-7F81-5E47-9434-17702023D104}" type="datetimeFigureOut">
              <a:rPr lang="en-US" smtClean="0"/>
              <a:t>8/11/15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746233-3BBA-524D-9F7E-3EF98188D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099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99606" y="4343400"/>
            <a:ext cx="5486400" cy="4114800"/>
          </a:xfrm>
        </p:spPr>
        <p:txBody>
          <a:bodyPr/>
          <a:lstStyle/>
          <a:p>
            <a:r>
              <a:rPr lang="en-US" dirty="0" smtClean="0"/>
              <a:t>No need for any preprocessing</a:t>
            </a:r>
          </a:p>
          <a:p>
            <a:endParaRPr lang="en-US" dirty="0"/>
          </a:p>
          <a:p>
            <a:r>
              <a:rPr lang="en-US" dirty="0" smtClean="0"/>
              <a:t>Benchmarking other classifications</a:t>
            </a:r>
          </a:p>
          <a:p>
            <a:endParaRPr lang="en-US" dirty="0"/>
          </a:p>
          <a:p>
            <a:r>
              <a:rPr lang="en-US" dirty="0" smtClean="0"/>
              <a:t>1M x 1M =&gt; 10</a:t>
            </a:r>
            <a:r>
              <a:rPr lang="en-US" baseline="30000" dirty="0" smtClean="0"/>
              <a:t>12</a:t>
            </a:r>
            <a:r>
              <a:rPr lang="en-US" dirty="0" smtClean="0"/>
              <a:t> computation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095C4C-A269-498F-B608-25A42E521BF5}" type="slidenum">
              <a:rPr lang="en-AU" smtClean="0"/>
              <a:pPr>
                <a:defRPr/>
              </a:pPr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304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 not reduce computational complexity but we leverage the warehouse scale machine availability , use them for parallel computation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095C4C-A269-498F-B608-25A42E521BF5}" type="slidenum">
              <a:rPr lang="en-AU" smtClean="0"/>
              <a:pPr>
                <a:defRPr/>
              </a:pPr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892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095C4C-A269-498F-B608-25A42E521BF5}" type="slidenum">
              <a:rPr lang="en-AU" smtClean="0"/>
              <a:pPr>
                <a:defRPr/>
              </a:pPr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0680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095C4C-A269-498F-B608-25A42E521BF5}" type="slidenum">
              <a:rPr lang="en-AU" smtClean="0"/>
              <a:pPr>
                <a:defRPr/>
              </a:pPr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4276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095C4C-A269-498F-B608-25A42E521BF5}" type="slidenum">
              <a:rPr lang="en-AU" smtClean="0"/>
              <a:pPr>
                <a:defRPr/>
              </a:pPr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9900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095C4C-A269-498F-B608-25A42E521BF5}" type="slidenum">
              <a:rPr lang="en-AU" smtClean="0"/>
              <a:pPr>
                <a:defRPr/>
              </a:pPr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1781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partition so that we can run operations like “map” in parallel</a:t>
            </a:r>
          </a:p>
          <a:p>
            <a:endParaRPr lang="en-US" dirty="0"/>
          </a:p>
          <a:p>
            <a:r>
              <a:rPr lang="en-US" dirty="0"/>
              <a:t>Partition id x in R and S dataset will be </a:t>
            </a:r>
            <a:r>
              <a:rPr lang="en-US" dirty="0" err="1"/>
              <a:t>colocated</a:t>
            </a:r>
            <a:r>
              <a:rPr lang="en-US" dirty="0"/>
              <a:t>. This avoids lots of shuffle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095C4C-A269-498F-B608-25A42E521BF5}" type="slidenum">
              <a:rPr lang="en-AU" smtClean="0"/>
              <a:pPr>
                <a:defRPr/>
              </a:pPr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5982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Else Move the vector to another closest partition and find nearest neighbor in that partition nearer than previously found. In spark we achieve by repartitioning using “</a:t>
            </a:r>
            <a:r>
              <a:rPr lang="en-US" b="1" dirty="0" err="1"/>
              <a:t>partitionBy</a:t>
            </a:r>
            <a:r>
              <a:rPr lang="en-US" dirty="0"/>
              <a:t>”. Any vector which needs to be moved automatically gets moved to right partition.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095C4C-A269-498F-B608-25A42E521BF5}" type="slidenum">
              <a:rPr lang="en-AU" smtClean="0"/>
              <a:pPr>
                <a:defRPr/>
              </a:pPr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7282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Relationship Id="rId3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eg"/><Relationship Id="rId5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6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7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Relationship Id="rId3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Relationship Id="rId3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5" y="0"/>
            <a:ext cx="4556125" cy="6858000"/>
          </a:xfr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07136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71859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69908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90000"/>
              </a:lnSpc>
              <a:defRPr/>
            </a:lvl1pPr>
            <a:lvl2pPr marL="742950" indent="-285750">
              <a:lnSpc>
                <a:spcPct val="90000"/>
              </a:lnSpc>
              <a:buFont typeface="Lucida Grande"/>
              <a:buChar char="–"/>
              <a:defRPr/>
            </a:lvl2pPr>
            <a:lvl3pPr>
              <a:lnSpc>
                <a:spcPct val="90000"/>
              </a:lnSpc>
              <a:defRPr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8583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51865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1360488"/>
            <a:ext cx="4038600" cy="41303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842268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ble Placeholder 4"/>
          <p:cNvSpPr>
            <a:spLocks noGrp="1"/>
          </p:cNvSpPr>
          <p:nvPr>
            <p:ph type="tbl" sz="quarter" idx="12"/>
          </p:nvPr>
        </p:nvSpPr>
        <p:spPr>
          <a:xfrm>
            <a:off x="457200" y="1360488"/>
            <a:ext cx="4038600" cy="41306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 smtClean="0"/>
              <a:t>Click icon to add table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255055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457200" y="1360488"/>
            <a:ext cx="4038600" cy="4130675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/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9925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5491163"/>
            <a:ext cx="4038600" cy="5376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159214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  <p:txBody>
          <a:bodyPr anchor="ctr" anchorCtr="1"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6883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950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349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571344" y="0"/>
            <a:ext cx="4581600" cy="6872400"/>
          </a:xfrm>
          <a:prstGeom prst="rect">
            <a:avLst/>
          </a:pr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</p:pic>
      <p:pic>
        <p:nvPicPr>
          <p:cNvPr id="2" name="Picture 1" descr="269F7152-Edit.jpg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5" r="27248"/>
          <a:stretch/>
        </p:blipFill>
        <p:spPr>
          <a:xfrm>
            <a:off x="4571344" y="-1"/>
            <a:ext cx="4581600" cy="6875925"/>
          </a:xfrm>
          <a:prstGeom prst="rect">
            <a:avLst/>
          </a:prstGeom>
        </p:spPr>
      </p:pic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86950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 descr="USY_MB1_PMS_1_Colour_Reverse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348302"/>
            <a:ext cx="8388586" cy="443577"/>
          </a:xfrm>
        </p:spPr>
        <p:txBody>
          <a:bodyPr anchor="t"/>
          <a:lstStyle>
            <a:lvl1pPr>
              <a:defRPr sz="28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5" y="799353"/>
            <a:ext cx="8387705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4455" y="1800412"/>
            <a:ext cx="8226486" cy="4635496"/>
          </a:xfrm>
          <a:solidFill>
            <a:srgbClr val="D9D9D9"/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137999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 Template background file_Blu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9596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 background file_Yellow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7554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 background file_Charcoal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443577"/>
          </a:xfrm>
        </p:spPr>
        <p:txBody>
          <a:bodyPr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2766" y="2248650"/>
            <a:ext cx="3947992" cy="8524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3091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5013" y="0"/>
            <a:ext cx="459898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01620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0" r="38627"/>
          <a:stretch/>
        </p:blipFill>
        <p:spPr bwMode="auto">
          <a:xfrm>
            <a:off x="4546600" y="-8711"/>
            <a:ext cx="4597400" cy="6875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1369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icture 1" descr="269F8271-Edit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9" r="28483"/>
          <a:stretch/>
        </p:blipFill>
        <p:spPr>
          <a:xfrm>
            <a:off x="4546600" y="0"/>
            <a:ext cx="4597399" cy="6898609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1369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 Template background file_Re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15104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7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6" y="418354"/>
            <a:ext cx="4150358" cy="6017555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18380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77600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Placeholder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419100"/>
            <a:ext cx="4035425" cy="601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5905500"/>
            <a:ext cx="15367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322972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66941" y="3360968"/>
            <a:ext cx="3963817" cy="852488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1526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174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Insert slide title here… </a:t>
            </a:r>
            <a:r>
              <a:rPr lang="en-US" dirty="0" smtClean="0"/>
              <a:t>28pt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58900"/>
            <a:ext cx="8229600" cy="4767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smtClean="0"/>
              <a:t>Sub-heading Bold… 24pt</a:t>
            </a:r>
          </a:p>
          <a:p>
            <a:pPr lvl="0"/>
            <a:r>
              <a:rPr lang="en-US" dirty="0" smtClean="0"/>
              <a:t>Add body copy </a:t>
            </a:r>
          </a:p>
          <a:p>
            <a:r>
              <a:rPr lang="en-US" dirty="0" smtClean="0"/>
              <a:t>Add bullet point</a:t>
            </a:r>
          </a:p>
          <a:p>
            <a:r>
              <a:rPr lang="en-US" dirty="0" smtClean="0"/>
              <a:t>Add bullet point</a:t>
            </a: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381000" y="635635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lang="en-US" sz="900" b="0" i="0" u="none" strike="noStrike" kern="1200" baseline="0" smtClean="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dirty="0"/>
              <a:t>The University of Sydney</a:t>
            </a:r>
          </a:p>
        </p:txBody>
      </p:sp>
      <p:sp>
        <p:nvSpPr>
          <p:cNvPr id="12" name="Slide Number Placeholder 5"/>
          <p:cNvSpPr txBox="1">
            <a:spLocks/>
          </p:cNvSpPr>
          <p:nvPr/>
        </p:nvSpPr>
        <p:spPr>
          <a:xfrm>
            <a:off x="6629400" y="6356350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Page </a:t>
            </a:r>
            <a:fld id="{3B11C02F-2186-5E4E-90C0-5210A150EF90}" type="slidenum">
              <a:rPr lang="en-US" smtClean="0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4" r:id="rId3"/>
    <p:sldLayoutId id="2147483715" r:id="rId4"/>
    <p:sldLayoutId id="2147483716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11" r:id="rId20"/>
    <p:sldLayoutId id="2147483712" r:id="rId21"/>
    <p:sldLayoutId id="2147483713" r:id="rId22"/>
    <p:sldLayoutId id="2147483714" r:id="rId2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chemeClr val="accent1"/>
          </a:solidFill>
          <a:latin typeface="Tw Cen MT"/>
          <a:ea typeface="ＭＳ Ｐゴシック" charset="0"/>
          <a:cs typeface="Tw Cen MT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Lucida Grande" charset="0"/>
        <a:buChar char="–"/>
        <a:defRPr sz="24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dl.acm.org/citation.cfm?id=958948" TargetMode="External"/><Relationship Id="rId4" Type="http://schemas.openxmlformats.org/officeDocument/2006/relationships/hyperlink" Target="http://link.springer.com/chapter/10.1007/3-540-49257-7_15" TargetMode="External"/><Relationship Id="rId5" Type="http://schemas.openxmlformats.org/officeDocument/2006/relationships/hyperlink" Target="http://hadoop.apache.org/" TargetMode="External"/><Relationship Id="rId6" Type="http://schemas.openxmlformats.org/officeDocument/2006/relationships/hyperlink" Target="http://spark.apache.org/" TargetMode="External"/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dl.acm.org/citation.cfm?id=2247602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>
          <a:xfrm>
            <a:off x="381884" y="1797599"/>
            <a:ext cx="3948874" cy="1563369"/>
          </a:xfrm>
        </p:spPr>
        <p:txBody>
          <a:bodyPr/>
          <a:lstStyle/>
          <a:p>
            <a:r>
              <a:rPr lang="en-US" dirty="0"/>
              <a:t>Efficient KNN Join Algorithm for spark</a:t>
            </a:r>
            <a:endParaRPr lang="en-US" b="0" dirty="0">
              <a:solidFill>
                <a:schemeClr val="tx1"/>
              </a:solidFill>
              <a:latin typeface="Tw Cen MT" charset="0"/>
            </a:endParaRPr>
          </a:p>
        </p:txBody>
      </p:sp>
      <p:sp>
        <p:nvSpPr>
          <p:cNvPr id="16386" name="Text Placeholder 2"/>
          <p:cNvSpPr>
            <a:spLocks noGrp="1"/>
          </p:cNvSpPr>
          <p:nvPr>
            <p:ph type="body" sz="quarter" idx="4294967295"/>
          </p:nvPr>
        </p:nvSpPr>
        <p:spPr bwMode="auto">
          <a:xfrm>
            <a:off x="366941" y="3360968"/>
            <a:ext cx="3963817" cy="852488"/>
          </a:xfrm>
        </p:spPr>
        <p:txBody>
          <a:bodyPr wrap="square" numCol="1" anchor="t" anchorCtr="0" compatLnSpc="1">
            <a:prstTxWarp prst="textNoShape">
              <a:avLst/>
            </a:prstTxWarp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Tw Cen MT" charset="0"/>
              </a:rPr>
              <a:t>Presented </a:t>
            </a:r>
            <a:r>
              <a:rPr lang="en-US" b="1" dirty="0" smtClean="0">
                <a:latin typeface="Tw Cen MT" charset="0"/>
              </a:rPr>
              <a:t>by: </a:t>
            </a:r>
            <a:r>
              <a:rPr lang="en-US" b="1" dirty="0"/>
              <a:t>Ramanathan Sivagurunathan</a:t>
            </a:r>
            <a:endParaRPr lang="en-US" dirty="0">
              <a:latin typeface="Tw Cen MT" charset="0"/>
            </a:endParaRPr>
          </a:p>
          <a:p>
            <a:pPr marL="0" indent="0">
              <a:buNone/>
            </a:pPr>
            <a:r>
              <a:rPr lang="en-US" dirty="0">
                <a:latin typeface="Tw Cen MT" charset="0"/>
              </a:rPr>
              <a:t>Professor </a:t>
            </a:r>
            <a:r>
              <a:rPr lang="en-US" b="1" dirty="0"/>
              <a:t>Dr. Ying </a:t>
            </a:r>
            <a:r>
              <a:rPr lang="en-US" b="1" dirty="0" smtClean="0"/>
              <a:t>Zhou</a:t>
            </a:r>
            <a:endParaRPr lang="en-US" dirty="0">
              <a:latin typeface="Tw Cen MT" charset="0"/>
            </a:endParaRPr>
          </a:p>
          <a:p>
            <a:pPr marL="0" indent="0">
              <a:buNone/>
            </a:pPr>
            <a:r>
              <a:rPr lang="en-US" dirty="0" smtClean="0"/>
              <a:t>School </a:t>
            </a:r>
            <a:r>
              <a:rPr lang="en-US" dirty="0"/>
              <a:t>of Information Technologies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Overview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Partition both R </a:t>
            </a:r>
            <a:r>
              <a:rPr lang="en-US" dirty="0" smtClean="0"/>
              <a:t>(test</a:t>
            </a:r>
            <a:r>
              <a:rPr lang="en-US" dirty="0" smtClean="0"/>
              <a:t>) </a:t>
            </a:r>
            <a:r>
              <a:rPr lang="en-US" dirty="0" smtClean="0"/>
              <a:t>and </a:t>
            </a:r>
            <a:r>
              <a:rPr lang="en-US" dirty="0" smtClean="0"/>
              <a:t>S </a:t>
            </a:r>
            <a:r>
              <a:rPr lang="en-US" dirty="0" smtClean="0"/>
              <a:t>(training)dataset </a:t>
            </a:r>
            <a:r>
              <a:rPr lang="en-US" dirty="0" smtClean="0"/>
              <a:t>using common pivots from S dataset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Except for point near the edge of the partition, most data should be able to find its neighbor within a single partition.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For every partition in R we find nearest neighbor within same partition in S. If the point in R is at the center of the partition then </a:t>
            </a:r>
            <a:r>
              <a:rPr lang="en-US" dirty="0"/>
              <a:t>f</a:t>
            </a:r>
            <a:r>
              <a:rPr lang="en-US" dirty="0" smtClean="0"/>
              <a:t>or all such points KNN computation is complete.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For all data points on the edge, we check all the nearby partitions and find nearest neighbors if present in it. </a:t>
            </a:r>
          </a:p>
        </p:txBody>
      </p:sp>
    </p:spTree>
    <p:extLst>
      <p:ext uri="{BB962C8B-B14F-4D97-AF65-F5344CB8AC3E}">
        <p14:creationId xmlns:p14="http://schemas.microsoft.com/office/powerpoint/2010/main" val="188149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Voronoi Partition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83" t="-218" r="-141" b="-498"/>
          <a:stretch/>
        </p:blipFill>
        <p:spPr>
          <a:xfrm>
            <a:off x="1663699" y="1320801"/>
            <a:ext cx="5549901" cy="5132388"/>
          </a:xfrm>
        </p:spPr>
      </p:pic>
    </p:spTree>
    <p:extLst>
      <p:ext uri="{BB962C8B-B14F-4D97-AF65-F5344CB8AC3E}">
        <p14:creationId xmlns:p14="http://schemas.microsoft.com/office/powerpoint/2010/main" val="40883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Detailed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Select Random Pivots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Assign vectors in both Training and Test Dataset to closest pivots. All vectors belonging to a pivot form a partition.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The partition data is stored in spark as a tuple of the form (</a:t>
            </a:r>
            <a:r>
              <a:rPr lang="en-US" sz="1800" dirty="0" err="1" smtClean="0"/>
              <a:t>partition_id</a:t>
            </a:r>
            <a:r>
              <a:rPr lang="en-US" sz="1800" dirty="0" smtClean="0"/>
              <a:t>, List(vectors))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Self Join: For any partition in Test Dataset, find k nearest neighbors in Training Dataset in the same partition. 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83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Detailed Algorithm </a:t>
            </a:r>
            <a:r>
              <a:rPr lang="en-US" dirty="0" smtClean="0"/>
              <a:t>…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n-US" sz="1600" dirty="0" smtClean="0"/>
              <a:t>If distance of nearest neighbor </a:t>
            </a:r>
            <a:r>
              <a:rPr lang="en-US" sz="1600" b="1" dirty="0" smtClean="0"/>
              <a:t>is less than distance to border </a:t>
            </a:r>
            <a:r>
              <a:rPr lang="en-US" sz="1600" dirty="0" smtClean="0"/>
              <a:t>then KNN Found for the vector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en-US" sz="1600" dirty="0" smtClean="0"/>
              <a:t>Else Move vector to another closest partition and find and update neighbors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en-US" sz="1600" dirty="0" smtClean="0"/>
              <a:t>Repeat until we find KNN for all the test vectors</a:t>
            </a:r>
            <a:endParaRPr lang="en-US" sz="1600" dirty="0"/>
          </a:p>
          <a:p>
            <a:pPr marL="457200" indent="-457200">
              <a:buFont typeface="+mj-lt"/>
              <a:buAutoNum type="arabicPeriod" startAt="5"/>
            </a:pP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Additional Optimization</a:t>
            </a:r>
          </a:p>
          <a:p>
            <a:pPr marL="644525" lvl="1" indent="-457200"/>
            <a:r>
              <a:rPr lang="en-US" sz="1600" dirty="0" smtClean="0"/>
              <a:t>Instead of moving to one partition we can replicate to “x” partition, and combine the results afterwards.</a:t>
            </a:r>
          </a:p>
          <a:p>
            <a:pPr marL="187325" lvl="1" indent="0">
              <a:buNone/>
            </a:pPr>
            <a:endParaRPr lang="en-US" sz="1600" dirty="0" smtClean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3318" r="3318"/>
          <a:stretch>
            <a:fillRect/>
          </a:stretch>
        </p:blipFill>
        <p:spPr>
          <a:xfrm>
            <a:off x="4932040" y="2132856"/>
            <a:ext cx="3528392" cy="30243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32240" y="1412776"/>
            <a:ext cx="172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Distance to border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725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and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Conclusion </a:t>
            </a:r>
            <a:r>
              <a:rPr lang="en-US" dirty="0"/>
              <a:t>and Future work</a:t>
            </a:r>
          </a:p>
          <a:p>
            <a:r>
              <a:rPr lang="en-US" dirty="0"/>
              <a:t>References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81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Environment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Used </a:t>
            </a:r>
            <a:r>
              <a:rPr lang="en-US" sz="1800" dirty="0" err="1" smtClean="0"/>
              <a:t>Mesos</a:t>
            </a:r>
            <a:r>
              <a:rPr lang="en-US" sz="1800" dirty="0" smtClean="0"/>
              <a:t> for resource Management for Spark Tasks</a:t>
            </a:r>
          </a:p>
          <a:p>
            <a:r>
              <a:rPr lang="en-US" sz="1800" dirty="0" smtClean="0"/>
              <a:t>Cluster contains</a:t>
            </a:r>
          </a:p>
          <a:p>
            <a:pPr lvl="1"/>
            <a:r>
              <a:rPr lang="en-US" dirty="0" smtClean="0"/>
              <a:t>1 Master Node (8 </a:t>
            </a:r>
            <a:r>
              <a:rPr lang="en-US" dirty="0" err="1" smtClean="0"/>
              <a:t>vCPU</a:t>
            </a:r>
            <a:r>
              <a:rPr lang="en-US" dirty="0" smtClean="0"/>
              <a:t> with 16 GB RAM and </a:t>
            </a:r>
            <a:r>
              <a:rPr lang="en-US" dirty="0" smtClean="0"/>
              <a:t>80 </a:t>
            </a:r>
            <a:r>
              <a:rPr lang="en-US" dirty="0" smtClean="0"/>
              <a:t>GB HDD)</a:t>
            </a:r>
          </a:p>
          <a:p>
            <a:pPr lvl="1"/>
            <a:r>
              <a:rPr lang="en-US" dirty="0" smtClean="0"/>
              <a:t>10 Slave Nodes (8 </a:t>
            </a:r>
            <a:r>
              <a:rPr lang="en-US" dirty="0" err="1" smtClean="0"/>
              <a:t>vCPU</a:t>
            </a:r>
            <a:r>
              <a:rPr lang="en-US" dirty="0" smtClean="0"/>
              <a:t> with </a:t>
            </a:r>
            <a:r>
              <a:rPr lang="en-US" dirty="0" smtClean="0"/>
              <a:t>16 </a:t>
            </a:r>
            <a:r>
              <a:rPr lang="en-US" dirty="0" smtClean="0"/>
              <a:t>GB RAM and </a:t>
            </a:r>
            <a:r>
              <a:rPr lang="en-US" dirty="0" smtClean="0"/>
              <a:t>80 </a:t>
            </a:r>
            <a:r>
              <a:rPr lang="en-US" dirty="0" smtClean="0"/>
              <a:t>GB HDD)</a:t>
            </a:r>
          </a:p>
          <a:p>
            <a:r>
              <a:rPr lang="en-US" sz="1800" dirty="0" smtClean="0"/>
              <a:t>Datasets</a:t>
            </a:r>
          </a:p>
          <a:p>
            <a:pPr lvl="1"/>
            <a:r>
              <a:rPr lang="en-US" dirty="0" smtClean="0"/>
              <a:t>HIGGS Dataset with 11 Million Vectors. Each with 28 dimensions</a:t>
            </a:r>
          </a:p>
          <a:p>
            <a:pPr lvl="1"/>
            <a:r>
              <a:rPr lang="en-US" dirty="0" smtClean="0"/>
              <a:t>Forest Dataset with 500K Vectors. Each with 10 dimensions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9761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Environment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Algorithms</a:t>
            </a:r>
          </a:p>
          <a:p>
            <a:pPr lvl="1"/>
            <a:r>
              <a:rPr lang="en-US" dirty="0"/>
              <a:t>Brute force </a:t>
            </a:r>
            <a:r>
              <a:rPr lang="en-US" dirty="0" smtClean="0"/>
              <a:t>algorithm </a:t>
            </a:r>
            <a:endParaRPr lang="en-US" dirty="0"/>
          </a:p>
          <a:p>
            <a:pPr lvl="2"/>
            <a:r>
              <a:rPr lang="en-US" dirty="0"/>
              <a:t>We have written a </a:t>
            </a:r>
            <a:r>
              <a:rPr lang="en-US" dirty="0" smtClean="0"/>
              <a:t>brute force </a:t>
            </a:r>
            <a:r>
              <a:rPr lang="en-US" dirty="0"/>
              <a:t>algorithm which can leverage spark’s parallel in memory computation. </a:t>
            </a:r>
            <a:r>
              <a:rPr lang="en-US" dirty="0" smtClean="0"/>
              <a:t>This algorithm is also called as Block Nested Loop Join</a:t>
            </a:r>
            <a:endParaRPr lang="en-US" dirty="0"/>
          </a:p>
          <a:p>
            <a:pPr lvl="2"/>
            <a:r>
              <a:rPr lang="en-US" dirty="0"/>
              <a:t>We partitioning the data into smaller subsets in both R and S. </a:t>
            </a:r>
            <a:r>
              <a:rPr lang="en-US" dirty="0" smtClean="0"/>
              <a:t>This is to run the algorithm in parallel in all the nodes. Every </a:t>
            </a:r>
            <a:r>
              <a:rPr lang="en-US" dirty="0"/>
              <a:t>subset in R will be searched with every subset in S. </a:t>
            </a:r>
          </a:p>
          <a:p>
            <a:r>
              <a:rPr lang="en-US" sz="1800" dirty="0"/>
              <a:t>R and S Dataset</a:t>
            </a:r>
          </a:p>
          <a:p>
            <a:pPr lvl="1"/>
            <a:r>
              <a:rPr lang="en-US" dirty="0"/>
              <a:t>We have kept both to be same so that we can calculate the worst case. Practically R dataset will be much smaller than S dataset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40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 – Effect of size of dataset</a:t>
            </a:r>
            <a:endParaRPr lang="en-US" dirty="0"/>
          </a:p>
        </p:txBody>
      </p:sp>
      <p:sp>
        <p:nvSpPr>
          <p:cNvPr id="27" name="Content Placeholder 2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Our proposed algorithm is approximately 100 times better performance than brute force algorithm in 1M x 1M join with 6 dimensions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The performance boost is mainly due to reduction in number of computation per vector in R dataset and Less data shuffles needed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The average computation per vector in our proposed algorithm is 10,000 where as in brute force it is 1000,000 for 1Mx1M join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Possibly about </a:t>
            </a:r>
            <a:r>
              <a:rPr lang="en-US" sz="1600" dirty="0" smtClean="0"/>
              <a:t>800 - 1000 </a:t>
            </a:r>
            <a:r>
              <a:rPr lang="en-US" sz="1600" dirty="0"/>
              <a:t>times better performance in 11M x 11M </a:t>
            </a:r>
            <a:r>
              <a:rPr lang="en-US" sz="1600" dirty="0" smtClean="0"/>
              <a:t>Join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Brute force has quadratic increase in time while our algorithm is near linear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This has zero disk usage and better network usage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1907704" y="6021288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k</a:t>
            </a:r>
            <a:endParaRPr 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484784"/>
            <a:ext cx="3805064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10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 – Effect of Numbe</a:t>
            </a:r>
            <a:r>
              <a:rPr lang="en-US" dirty="0" smtClean="0"/>
              <a:t>r of </a:t>
            </a:r>
            <a:r>
              <a:rPr lang="en-US" dirty="0" err="1" smtClean="0"/>
              <a:t>Neighbours</a:t>
            </a:r>
            <a:endParaRPr lang="en-US" dirty="0"/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>
          <a:blip r:embed="rId2"/>
          <a:srcRect t="-7538" b="-7538"/>
          <a:stretch>
            <a:fillRect/>
          </a:stretch>
        </p:blipFill>
        <p:spPr>
          <a:xfrm>
            <a:off x="611560" y="1916832"/>
            <a:ext cx="3477717" cy="2952328"/>
          </a:xfrm>
        </p:spPr>
      </p:pic>
      <p:sp>
        <p:nvSpPr>
          <p:cNvPr id="20" name="Content Placeholder 26"/>
          <p:cNvSpPr txBox="1">
            <a:spLocks/>
          </p:cNvSpPr>
          <p:nvPr/>
        </p:nvSpPr>
        <p:spPr>
          <a:xfrm>
            <a:off x="4657725" y="1357313"/>
            <a:ext cx="4256088" cy="5095875"/>
          </a:xfrm>
          <a:prstGeom prst="rect">
            <a:avLst/>
          </a:prstGeom>
        </p:spPr>
        <p:txBody>
          <a:bodyPr/>
          <a:lstStyle>
            <a:lvl1pPr marL="174625" indent="-174625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1950" indent="-18415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2pPr>
            <a:lvl3pPr marL="5397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3pPr>
            <a:lvl4pPr marL="7175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4pPr>
            <a:lvl5pPr marL="8953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5pPr>
            <a:lvl6pPr marL="13525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6pPr>
            <a:lvl7pPr marL="18097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7pPr>
            <a:lvl8pPr marL="22669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8pPr>
            <a:lvl9pPr marL="27241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When K is increased the time taken slightly increases.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This is because a K is increased the  distance between a point to its </a:t>
            </a:r>
            <a:r>
              <a:rPr lang="en-US" sz="1800" dirty="0" err="1" smtClean="0"/>
              <a:t>Kth</a:t>
            </a:r>
            <a:r>
              <a:rPr lang="en-US" sz="1800" dirty="0" smtClean="0"/>
              <a:t> neighbor increases and causing more points to be on the edge of the partition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If the number of created partitions is less then more comparison per partition and it can result in longer time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If the number of partition is also too small can result in more points on edge and causing lots of shuffle</a:t>
            </a:r>
          </a:p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666143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 – Effect of Number of Pivots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04" y="1422936"/>
            <a:ext cx="3888432" cy="4464496"/>
          </a:xfrm>
          <a:prstGeom prst="rect">
            <a:avLst/>
          </a:prstGeom>
        </p:spPr>
      </p:pic>
      <p:sp>
        <p:nvSpPr>
          <p:cNvPr id="20" name="Content Placeholder 26"/>
          <p:cNvSpPr txBox="1">
            <a:spLocks/>
          </p:cNvSpPr>
          <p:nvPr/>
        </p:nvSpPr>
        <p:spPr>
          <a:xfrm>
            <a:off x="4657725" y="1357313"/>
            <a:ext cx="4256088" cy="5095875"/>
          </a:xfrm>
          <a:prstGeom prst="rect">
            <a:avLst/>
          </a:prstGeom>
        </p:spPr>
        <p:txBody>
          <a:bodyPr/>
          <a:lstStyle>
            <a:lvl1pPr marL="174625" indent="-174625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1950" indent="-18415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2pPr>
            <a:lvl3pPr marL="5397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3pPr>
            <a:lvl4pPr marL="7175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4pPr>
            <a:lvl5pPr marL="8953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5pPr>
            <a:lvl6pPr marL="13525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6pPr>
            <a:lvl7pPr marL="18097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7pPr>
            <a:lvl8pPr marL="22669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8pPr>
            <a:lvl9pPr marL="2724150" indent="-177800" algn="l" rtl="0" fontAlgn="base">
              <a:spcBef>
                <a:spcPts val="500"/>
              </a:spcBef>
              <a:spcAft>
                <a:spcPts val="500"/>
              </a:spcAft>
              <a:buClr>
                <a:srgbClr val="CE1126"/>
              </a:buClr>
              <a:buFont typeface="Arial" charset="0"/>
              <a:buChar char="-"/>
              <a:defRPr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endParaRPr lang="en-US" sz="18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The graph shows the effect of number of partitions on the performance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If the number of partitions is less then more comparison per vector is needed and it can result in longer time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smtClean="0"/>
              <a:t>If the number of partition is high then size of the partition becomes smaller, it can result in more points on edge and causing lots of shuffle</a:t>
            </a:r>
          </a:p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828444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and 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Contribution and Algorithm Design</a:t>
            </a:r>
          </a:p>
          <a:p>
            <a:r>
              <a:rPr lang="en-US" dirty="0" smtClean="0"/>
              <a:t>Experiments and Results</a:t>
            </a:r>
          </a:p>
          <a:p>
            <a:r>
              <a:rPr lang="en-US" dirty="0" smtClean="0"/>
              <a:t>Conclusion and Future work</a:t>
            </a:r>
          </a:p>
          <a:p>
            <a:r>
              <a:rPr lang="en-US" dirty="0" smtClean="0"/>
              <a:t>References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26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 – Effect of Number of dimensions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3968" y="1412776"/>
            <a:ext cx="4630540" cy="5095875"/>
          </a:xfrm>
        </p:spPr>
        <p:txBody>
          <a:bodyPr/>
          <a:lstStyle/>
          <a:p>
            <a:pPr marL="333375" indent="-342900">
              <a:buFont typeface="+mj-lt"/>
              <a:buAutoNum type="arabicPeriod"/>
            </a:pPr>
            <a:r>
              <a:rPr lang="en-US" dirty="0" smtClean="0"/>
              <a:t>The graph shows the effect of dimensions on run time. </a:t>
            </a:r>
          </a:p>
          <a:p>
            <a:pPr marL="333375" indent="-342900">
              <a:buFont typeface="+mj-lt"/>
              <a:buAutoNum type="arabicPeriod"/>
            </a:pPr>
            <a:r>
              <a:rPr lang="en-US" dirty="0" smtClean="0"/>
              <a:t>With </a:t>
            </a:r>
            <a:r>
              <a:rPr lang="en-US" dirty="0"/>
              <a:t>increasing dimensions, the performance drops a </a:t>
            </a:r>
            <a:r>
              <a:rPr lang="en-US" dirty="0" smtClean="0"/>
              <a:t>lot. As </a:t>
            </a:r>
            <a:r>
              <a:rPr lang="en-US" dirty="0"/>
              <a:t>dimension grows beyond 12, the performance drops significantly as more and more points lie on the edge. But still the performance of our algorithm is better than </a:t>
            </a:r>
            <a:r>
              <a:rPr lang="en-US" dirty="0" smtClean="0"/>
              <a:t>brute force </a:t>
            </a:r>
            <a:r>
              <a:rPr lang="en-US" dirty="0"/>
              <a:t>but not very highly though.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916832"/>
            <a:ext cx="3403600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52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81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&amp;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the results our algorithm has</a:t>
            </a:r>
          </a:p>
          <a:p>
            <a:pPr lvl="1"/>
            <a:r>
              <a:rPr lang="en-US" dirty="0" smtClean="0"/>
              <a:t>Faster Running time </a:t>
            </a:r>
          </a:p>
          <a:p>
            <a:pPr lvl="1"/>
            <a:r>
              <a:rPr lang="en-US" dirty="0" smtClean="0"/>
              <a:t>Handle Large Datasets </a:t>
            </a:r>
          </a:p>
          <a:p>
            <a:pPr lvl="1"/>
            <a:r>
              <a:rPr lang="en-US" dirty="0" smtClean="0"/>
              <a:t>Horizontally Scalable</a:t>
            </a:r>
          </a:p>
          <a:p>
            <a:pPr lvl="1"/>
            <a:endParaRPr lang="en-US" dirty="0"/>
          </a:p>
          <a:p>
            <a:r>
              <a:rPr lang="en-US" dirty="0" smtClean="0"/>
              <a:t>Since the performance drops a lot for very high dimensional datasets, we need to work on Improving performance of the algorithm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791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NL" dirty="0" err="1"/>
              <a:t>Efficient</a:t>
            </a:r>
            <a:r>
              <a:rPr lang="nl-NL" dirty="0"/>
              <a:t> parallel </a:t>
            </a:r>
            <a:r>
              <a:rPr lang="nl-NL" dirty="0" err="1"/>
              <a:t>kNN</a:t>
            </a:r>
            <a:r>
              <a:rPr lang="nl-NL" dirty="0"/>
              <a:t> </a:t>
            </a:r>
            <a:r>
              <a:rPr lang="nl-NL" dirty="0" err="1"/>
              <a:t>joins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large data in </a:t>
            </a:r>
            <a:r>
              <a:rPr lang="nl-NL" dirty="0" err="1"/>
              <a:t>MapReduce</a:t>
            </a:r>
            <a:r>
              <a:rPr lang="nl-NL" dirty="0"/>
              <a:t> </a:t>
            </a:r>
            <a:r>
              <a:rPr lang="nl-NL" dirty="0">
                <a:hlinkClick r:id="rId2"/>
              </a:rPr>
              <a:t>http://dl.acm.org/citation.cfm?id=</a:t>
            </a:r>
            <a:r>
              <a:rPr lang="nl-NL" dirty="0" smtClean="0">
                <a:hlinkClick r:id="rId2"/>
              </a:rPr>
              <a:t>2247602</a:t>
            </a:r>
            <a:endParaRPr lang="nl-NL" dirty="0" smtClean="0"/>
          </a:p>
          <a:p>
            <a:pPr marL="457200" indent="-457200">
              <a:buFont typeface="+mj-lt"/>
              <a:buAutoNum type="arabicPeriod"/>
            </a:pPr>
            <a:r>
              <a:rPr lang="nl-NL" dirty="0" smtClean="0"/>
              <a:t>Index-</a:t>
            </a:r>
            <a:r>
              <a:rPr lang="nl-NL" dirty="0" err="1" smtClean="0"/>
              <a:t>driven</a:t>
            </a:r>
            <a:r>
              <a:rPr lang="nl-NL" dirty="0" smtClean="0"/>
              <a:t> </a:t>
            </a:r>
            <a:r>
              <a:rPr lang="nl-NL" dirty="0" err="1" smtClean="0"/>
              <a:t>similarity</a:t>
            </a:r>
            <a:r>
              <a:rPr lang="nl-NL" dirty="0" smtClean="0"/>
              <a:t> search in </a:t>
            </a:r>
            <a:r>
              <a:rPr lang="nl-NL" dirty="0" err="1" smtClean="0"/>
              <a:t>metric</a:t>
            </a:r>
            <a:r>
              <a:rPr lang="nl-NL" dirty="0" smtClean="0"/>
              <a:t> </a:t>
            </a:r>
            <a:r>
              <a:rPr lang="nl-NL" dirty="0" err="1" smtClean="0"/>
              <a:t>spaces</a:t>
            </a:r>
            <a:r>
              <a:rPr lang="nl-NL" dirty="0" smtClean="0"/>
              <a:t> </a:t>
            </a:r>
            <a:r>
              <a:rPr lang="nl-NL" dirty="0" smtClean="0">
                <a:hlinkClick r:id="rId3"/>
              </a:rPr>
              <a:t>http</a:t>
            </a:r>
            <a:r>
              <a:rPr lang="nl-NL" dirty="0">
                <a:hlinkClick r:id="rId3"/>
              </a:rPr>
              <a:t>://dl.acm.org/citation.cfm?id=</a:t>
            </a:r>
            <a:r>
              <a:rPr lang="nl-NL" dirty="0" smtClean="0">
                <a:hlinkClick r:id="rId3"/>
              </a:rPr>
              <a:t>958948</a:t>
            </a:r>
            <a:endParaRPr lang="nl-NL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When is “nearest neighbor” meaningful? </a:t>
            </a:r>
            <a:r>
              <a:rPr lang="nl-NL" dirty="0">
                <a:hlinkClick r:id="rId4"/>
              </a:rPr>
              <a:t>http://link.springer.com/chapter/10.1007/3-540-49257-</a:t>
            </a:r>
            <a:r>
              <a:rPr lang="nl-NL" dirty="0" smtClean="0">
                <a:hlinkClick r:id="rId4"/>
              </a:rPr>
              <a:t>7_15</a:t>
            </a:r>
            <a:endParaRPr lang="en-US" dirty="0" smtClean="0">
              <a:hlinkClick r:id="rId5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hlinkClick r:id="rId5"/>
              </a:rPr>
              <a:t>http</a:t>
            </a:r>
            <a:r>
              <a:rPr lang="en-US" dirty="0">
                <a:hlinkClick r:id="rId5"/>
              </a:rPr>
              <a:t>://hadoop.apache.org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6"/>
              </a:rPr>
              <a:t>http://spark.apache.org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nl-NL" dirty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41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AU" sz="6000" dirty="0" smtClean="0"/>
          </a:p>
          <a:p>
            <a:pPr algn="ctr">
              <a:buNone/>
            </a:pPr>
            <a:r>
              <a:rPr lang="en-AU" sz="6000" dirty="0" smtClean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0109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dirty="0" smtClean="0"/>
              <a:t>KNN Join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 smtClean="0"/>
          </a:p>
          <a:p>
            <a:r>
              <a:rPr lang="en-AU" dirty="0" smtClean="0"/>
              <a:t>KNN Stands for K Nearest Neighbour</a:t>
            </a:r>
          </a:p>
          <a:p>
            <a:r>
              <a:rPr lang="en-AU" dirty="0" smtClean="0"/>
              <a:t>In KNN Join, for every vector in </a:t>
            </a:r>
            <a:r>
              <a:rPr lang="en-AU" dirty="0"/>
              <a:t>test vectors [V</a:t>
            </a:r>
            <a:r>
              <a:rPr lang="en-AU" baseline="-25000" dirty="0"/>
              <a:t>t1</a:t>
            </a:r>
            <a:r>
              <a:rPr lang="en-AU" dirty="0"/>
              <a:t>, V</a:t>
            </a:r>
            <a:r>
              <a:rPr lang="en-AU" baseline="-25000" dirty="0"/>
              <a:t>t2</a:t>
            </a:r>
            <a:r>
              <a:rPr lang="en-AU" dirty="0"/>
              <a:t> … </a:t>
            </a:r>
            <a:r>
              <a:rPr lang="en-AU" dirty="0" err="1"/>
              <a:t>V</a:t>
            </a:r>
            <a:r>
              <a:rPr lang="en-AU" baseline="-25000" dirty="0" err="1"/>
              <a:t>tn</a:t>
            </a:r>
            <a:r>
              <a:rPr lang="en-AU" dirty="0" smtClean="0"/>
              <a:t>], we find K nearest vectors in Training data [v</a:t>
            </a:r>
            <a:r>
              <a:rPr lang="en-AU" baseline="-25000" dirty="0" smtClean="0"/>
              <a:t>1</a:t>
            </a:r>
            <a:r>
              <a:rPr lang="en-AU" dirty="0" smtClean="0"/>
              <a:t>, v</a:t>
            </a:r>
            <a:r>
              <a:rPr lang="en-AU" baseline="-25000" dirty="0" smtClean="0"/>
              <a:t>2</a:t>
            </a:r>
            <a:r>
              <a:rPr lang="en-AU" dirty="0" smtClean="0"/>
              <a:t> … </a:t>
            </a:r>
            <a:r>
              <a:rPr lang="en-AU" dirty="0" err="1" smtClean="0"/>
              <a:t>v</a:t>
            </a:r>
            <a:r>
              <a:rPr lang="en-AU" baseline="-25000" dirty="0" err="1" smtClean="0"/>
              <a:t>k</a:t>
            </a:r>
            <a:r>
              <a:rPr lang="en-AU" dirty="0" smtClean="0"/>
              <a:t>] and classify </a:t>
            </a:r>
            <a:r>
              <a:rPr lang="en-AU" dirty="0" err="1" smtClean="0"/>
              <a:t>V</a:t>
            </a:r>
            <a:r>
              <a:rPr lang="en-AU" baseline="-25000" dirty="0" err="1" smtClean="0"/>
              <a:t>tx</a:t>
            </a:r>
            <a:r>
              <a:rPr lang="en-AU" dirty="0" smtClean="0"/>
              <a:t> based on neighbour vectors’ class.</a:t>
            </a:r>
          </a:p>
          <a:p>
            <a:r>
              <a:rPr lang="en-AU" dirty="0" smtClean="0"/>
              <a:t>Applications: </a:t>
            </a:r>
          </a:p>
          <a:p>
            <a:pPr lvl="1"/>
            <a:r>
              <a:rPr lang="en-AU" dirty="0" smtClean="0"/>
              <a:t>Classifying Patient Symptoms with other previously treated patients for diagnosing rare diseases </a:t>
            </a:r>
          </a:p>
          <a:p>
            <a:pPr lvl="1"/>
            <a:r>
              <a:rPr lang="en-AU" dirty="0" smtClean="0"/>
              <a:t>Dating Profile matching</a:t>
            </a:r>
          </a:p>
          <a:p>
            <a:r>
              <a:rPr lang="en-AU" dirty="0" smtClean="0"/>
              <a:t>Drawback</a:t>
            </a:r>
          </a:p>
          <a:p>
            <a:pPr lvl="1"/>
            <a:r>
              <a:rPr lang="en-AU" dirty="0" smtClean="0"/>
              <a:t>High Computational Complexity  =&gt; Not usable for big datasets</a:t>
            </a:r>
          </a:p>
          <a:p>
            <a:pPr lvl="1"/>
            <a:endParaRPr lang="en-AU" dirty="0" smtClean="0"/>
          </a:p>
          <a:p>
            <a:pPr lvl="1"/>
            <a:endParaRPr lang="en-AU" dirty="0" smtClean="0"/>
          </a:p>
          <a:p>
            <a:pPr marL="0" indent="0">
              <a:buNone/>
            </a:pP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550567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Solution for Large datasets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Better Algorithm with lower computational complexity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Design a distributed algorithm for leveraging Distributed frameworks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59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Frameworks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two widely adopted Distributed Frameworks</a:t>
            </a:r>
          </a:p>
          <a:p>
            <a:pPr marL="520700" lvl="1" indent="-342900">
              <a:buFont typeface="+mj-lt"/>
              <a:buAutoNum type="arabicPeriod"/>
            </a:pPr>
            <a:r>
              <a:rPr lang="en-US" dirty="0" smtClean="0"/>
              <a:t>Hadoop MapReduce	</a:t>
            </a:r>
          </a:p>
          <a:p>
            <a:pPr marL="876300" lvl="3" indent="-342900"/>
            <a:r>
              <a:rPr lang="en-US" dirty="0" smtClean="0"/>
              <a:t>Designed for scalability not for performance</a:t>
            </a:r>
          </a:p>
          <a:p>
            <a:pPr marL="876300" lvl="3" indent="-342900"/>
            <a:r>
              <a:rPr lang="en-US" dirty="0" smtClean="0"/>
              <a:t>All intermediate results of tasks are stored in disks, resulting in high disk </a:t>
            </a:r>
            <a:r>
              <a:rPr lang="en-US" dirty="0" smtClean="0"/>
              <a:t>usage and lower performance</a:t>
            </a:r>
            <a:endParaRPr lang="en-US" dirty="0" smtClean="0"/>
          </a:p>
          <a:p>
            <a:pPr marL="520700" lvl="1" indent="-342900">
              <a:buFont typeface="+mj-lt"/>
              <a:buAutoNum type="arabicPeriod"/>
            </a:pPr>
            <a:r>
              <a:rPr lang="en-US" dirty="0" smtClean="0"/>
              <a:t>Spark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Memory Data Processing </a:t>
            </a:r>
            <a:r>
              <a:rPr lang="en-US" dirty="0" smtClean="0"/>
              <a:t>Primitives giving high performance</a:t>
            </a:r>
            <a:endParaRPr lang="en-US" dirty="0"/>
          </a:p>
          <a:p>
            <a:pPr lvl="1"/>
            <a:r>
              <a:rPr lang="en-US" dirty="0" smtClean="0"/>
              <a:t>Up to 100x faster than mapreduce when data fits in memory and 10x if it spills over disk</a:t>
            </a:r>
          </a:p>
          <a:p>
            <a:pPr lvl="1"/>
            <a:r>
              <a:rPr lang="en-US" dirty="0" smtClean="0"/>
              <a:t>Considered as a replacement for Hadoop mapreduce</a:t>
            </a:r>
          </a:p>
          <a:p>
            <a:pPr marL="539750" lvl="3" indent="0">
              <a:buNone/>
            </a:pPr>
            <a:endParaRPr lang="en-US" dirty="0"/>
          </a:p>
          <a:p>
            <a:pPr marL="539750" lvl="3" indent="0">
              <a:buNone/>
            </a:pPr>
            <a:r>
              <a:rPr lang="en-US" i="1" dirty="0" smtClean="0"/>
              <a:t>Due to these performance reasons we are designing our algorithm for spark, as it is the future</a:t>
            </a:r>
            <a:endParaRPr lang="en-US" i="1" dirty="0"/>
          </a:p>
          <a:p>
            <a:pPr marL="698500" lvl="2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6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Previous Research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smtClean="0"/>
              <a:t>Primary focus: To reduce </a:t>
            </a:r>
            <a:r>
              <a:rPr lang="en-US" dirty="0"/>
              <a:t>the number of distance computation. 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 smtClean="0"/>
              <a:t>can group all the algorithm into two groups</a:t>
            </a:r>
          </a:p>
          <a:p>
            <a:pPr lvl="2"/>
            <a:r>
              <a:rPr lang="en-US" dirty="0" smtClean="0"/>
              <a:t>Accurate KNN</a:t>
            </a:r>
            <a:endParaRPr lang="en-US" dirty="0" smtClean="0"/>
          </a:p>
          <a:p>
            <a:pPr lvl="2"/>
            <a:r>
              <a:rPr lang="en-US" dirty="0" smtClean="0"/>
              <a:t>Approximate KNN	</a:t>
            </a:r>
          </a:p>
          <a:p>
            <a:r>
              <a:rPr lang="en-US" dirty="0"/>
              <a:t>Most algorithms are focused on creating a spatial indexes</a:t>
            </a:r>
            <a:endParaRPr lang="en-US" dirty="0" smtClean="0"/>
          </a:p>
          <a:p>
            <a:r>
              <a:rPr lang="en-US" dirty="0" smtClean="0"/>
              <a:t>Mostly </a:t>
            </a:r>
            <a:r>
              <a:rPr lang="en-US" dirty="0"/>
              <a:t>Focused on Centralized Algorithm</a:t>
            </a:r>
          </a:p>
          <a:p>
            <a:r>
              <a:rPr lang="en-US" dirty="0"/>
              <a:t>So far one research for Distributed Algorithm (for Hadoop </a:t>
            </a:r>
            <a:r>
              <a:rPr lang="en-US" dirty="0" err="1"/>
              <a:t>Mapreduce</a:t>
            </a:r>
            <a:r>
              <a:rPr lang="en-US" dirty="0"/>
              <a:t>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593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 and Algorithm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and Results</a:t>
            </a:r>
          </a:p>
          <a:p>
            <a:r>
              <a:rPr lang="en-US" dirty="0"/>
              <a:t>Conclusion and Future work</a:t>
            </a:r>
          </a:p>
          <a:p>
            <a:r>
              <a:rPr lang="en-US" dirty="0"/>
              <a:t>References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81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taken some of the concepts like</a:t>
            </a:r>
          </a:p>
          <a:p>
            <a:pPr lvl="1"/>
            <a:r>
              <a:rPr lang="en-US" dirty="0"/>
              <a:t>Voronoi Partitioning </a:t>
            </a:r>
            <a:r>
              <a:rPr lang="en-US" baseline="30000" dirty="0"/>
              <a:t>1</a:t>
            </a:r>
            <a:endParaRPr lang="en-US" dirty="0"/>
          </a:p>
          <a:p>
            <a:pPr lvl="1"/>
            <a:r>
              <a:rPr lang="en-US" dirty="0"/>
              <a:t>Triangle Inequality for multidimensional points </a:t>
            </a:r>
            <a:r>
              <a:rPr lang="en-US" baseline="30000" dirty="0" smtClean="0"/>
              <a:t>2</a:t>
            </a:r>
            <a:endParaRPr lang="en-US" dirty="0" smtClean="0"/>
          </a:p>
          <a:p>
            <a:r>
              <a:rPr lang="en-US" dirty="0" smtClean="0"/>
              <a:t>Using them we have Designed an </a:t>
            </a:r>
            <a:r>
              <a:rPr lang="en-US" dirty="0" smtClean="0"/>
              <a:t>algorithm </a:t>
            </a:r>
            <a:r>
              <a:rPr lang="en-US" dirty="0" smtClean="0"/>
              <a:t>which is </a:t>
            </a:r>
          </a:p>
          <a:p>
            <a:pPr lvl="1"/>
            <a:r>
              <a:rPr lang="en-US" dirty="0" smtClean="0"/>
              <a:t>Distributed</a:t>
            </a:r>
          </a:p>
          <a:p>
            <a:pPr lvl="1"/>
            <a:r>
              <a:rPr lang="en-US" dirty="0" smtClean="0"/>
              <a:t>optimized </a:t>
            </a:r>
            <a:r>
              <a:rPr lang="en-US" dirty="0"/>
              <a:t>for spark Framework </a:t>
            </a:r>
            <a:endParaRPr lang="en-US" dirty="0" smtClean="0"/>
          </a:p>
          <a:p>
            <a:pPr lvl="1"/>
            <a:r>
              <a:rPr lang="en-US" dirty="0"/>
              <a:t>I</a:t>
            </a:r>
            <a:r>
              <a:rPr lang="en-US" dirty="0" smtClean="0"/>
              <a:t>terative and incremental algorithm </a:t>
            </a:r>
          </a:p>
          <a:p>
            <a:pPr lvl="1"/>
            <a:r>
              <a:rPr lang="en-US" dirty="0" smtClean="0"/>
              <a:t>Minimalistic in data replication which in turn reduces disk and memory usage</a:t>
            </a:r>
          </a:p>
          <a:p>
            <a:pPr lvl="1"/>
            <a:r>
              <a:rPr lang="en-US" dirty="0" smtClean="0"/>
              <a:t>Effective and scalable for large and multidimensional dataset</a:t>
            </a:r>
          </a:p>
          <a:p>
            <a:r>
              <a:rPr lang="en-US" dirty="0" smtClean="0"/>
              <a:t>Studied the effects of various parameters on running time, Memory, Disk Usage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10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and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Assumptions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 dataset (Training Dataset) is very large</a:t>
            </a:r>
          </a:p>
          <a:p>
            <a:pPr lvl="1"/>
            <a:r>
              <a:rPr lang="en-US" dirty="0" smtClean="0"/>
              <a:t>R dataset (Test dataset) is huge but smaller than S</a:t>
            </a:r>
          </a:p>
          <a:p>
            <a:pPr lvl="1"/>
            <a:r>
              <a:rPr lang="en-US" dirty="0" smtClean="0"/>
              <a:t>R dataset changes but S dataset remains fixed</a:t>
            </a:r>
          </a:p>
          <a:p>
            <a:pPr lvl="1"/>
            <a:endParaRPr lang="en-US" dirty="0"/>
          </a:p>
          <a:p>
            <a:r>
              <a:rPr lang="en-US" dirty="0" smtClean="0"/>
              <a:t>Solution:</a:t>
            </a:r>
            <a:endParaRPr lang="en-US" dirty="0"/>
          </a:p>
          <a:p>
            <a:pPr lvl="1"/>
            <a:r>
              <a:rPr lang="en-US" dirty="0" smtClean="0"/>
              <a:t>Voronoi Partition </a:t>
            </a:r>
            <a:r>
              <a:rPr lang="en-US" dirty="0"/>
              <a:t>Based </a:t>
            </a:r>
            <a:r>
              <a:rPr lang="en-US" dirty="0" smtClean="0"/>
              <a:t>iterative algorithm designed for Spark Framework</a:t>
            </a:r>
          </a:p>
          <a:p>
            <a:pPr lvl="1"/>
            <a:r>
              <a:rPr lang="en-US" dirty="0" smtClean="0"/>
              <a:t>We look for neighbors of a test vector only from a limited subset of partitions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63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PT-template-standard_August15">
  <a:themeElements>
    <a:clrScheme name="The University of Sydney_Color Theme">
      <a:dk1>
        <a:sysClr val="windowText" lastClr="000000"/>
      </a:dk1>
      <a:lt1>
        <a:sysClr val="window" lastClr="FFFFFF"/>
      </a:lt1>
      <a:dk2>
        <a:srgbClr val="0148A4"/>
      </a:dk2>
      <a:lt2>
        <a:srgbClr val="EEECE1"/>
      </a:lt2>
      <a:accent1>
        <a:srgbClr val="E64626"/>
      </a:accent1>
      <a:accent2>
        <a:srgbClr val="EF8025"/>
      </a:accent2>
      <a:accent3>
        <a:srgbClr val="FFB800"/>
      </a:accent3>
      <a:accent4>
        <a:srgbClr val="5C923E"/>
      </a:accent4>
      <a:accent5>
        <a:srgbClr val="5496DB"/>
      </a:accent5>
      <a:accent6>
        <a:srgbClr val="0148A4"/>
      </a:accent6>
      <a:hlink>
        <a:srgbClr val="E64626"/>
      </a:hlink>
      <a:folHlink>
        <a:srgbClr val="F0513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2182</TotalTime>
  <Words>1305</Words>
  <Application>Microsoft Macintosh PowerPoint</Application>
  <PresentationFormat>On-screen Show (4:3)</PresentationFormat>
  <Paragraphs>171</Paragraphs>
  <Slides>24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PPT-template-standard_August15</vt:lpstr>
      <vt:lpstr>Efficient KNN Join Algorithm for spark</vt:lpstr>
      <vt:lpstr>Background and Literature Review</vt:lpstr>
      <vt:lpstr>KNN Join</vt:lpstr>
      <vt:lpstr>Solution for Large datasets </vt:lpstr>
      <vt:lpstr>Distributed Frameworks</vt:lpstr>
      <vt:lpstr>Previous Research Works</vt:lpstr>
      <vt:lpstr>Contribution and Algorithm Design</vt:lpstr>
      <vt:lpstr>Contribution</vt:lpstr>
      <vt:lpstr>Assumptions and Solution</vt:lpstr>
      <vt:lpstr>Solution Overview </vt:lpstr>
      <vt:lpstr>Voronoi Partition</vt:lpstr>
      <vt:lpstr>Detailed Algorithm</vt:lpstr>
      <vt:lpstr>Detailed Algorithm … </vt:lpstr>
      <vt:lpstr>Experiments and Results</vt:lpstr>
      <vt:lpstr>Test Environment</vt:lpstr>
      <vt:lpstr>Test Environment …</vt:lpstr>
      <vt:lpstr>Result – Effect of size of dataset</vt:lpstr>
      <vt:lpstr>Result – Effect of Number of Neighbours</vt:lpstr>
      <vt:lpstr>Result – Effect of Number of Pivots</vt:lpstr>
      <vt:lpstr>Result – Effect of Number of dimensions</vt:lpstr>
      <vt:lpstr>Conclusion and Future Work</vt:lpstr>
      <vt:lpstr>Conclusion &amp; Future Work</vt:lpstr>
      <vt:lpstr>References</vt:lpstr>
      <vt:lpstr>PowerPoint Presentation</vt:lpstr>
    </vt:vector>
  </TitlesOfParts>
  <Company>Fuji Xerox Australia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Davy Chileshe</dc:creator>
  <cp:lastModifiedBy>Ramz Sivagurunathan</cp:lastModifiedBy>
  <cp:revision>132</cp:revision>
  <cp:lastPrinted>2015-06-26T01:12:18Z</cp:lastPrinted>
  <dcterms:created xsi:type="dcterms:W3CDTF">2015-01-08T03:10:23Z</dcterms:created>
  <dcterms:modified xsi:type="dcterms:W3CDTF">2015-11-08T02:06:21Z</dcterms:modified>
</cp:coreProperties>
</file>

<file path=docProps/thumbnail.jpeg>
</file>